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4" r:id="rId26"/>
    <p:sldId id="283" r:id="rId27"/>
    <p:sldId id="285" r:id="rId28"/>
    <p:sldId id="286" r:id="rId29"/>
    <p:sldId id="280" r:id="rId30"/>
    <p:sldId id="281" r:id="rId3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DFCB"/>
          </a:solidFill>
        </a:fill>
      </a:tcStyle>
    </a:wholeTbl>
    <a:band2H>
      <a:tcTxStyle/>
      <a:tcStyle>
        <a:tcBdr/>
        <a:fill>
          <a:solidFill>
            <a:srgbClr val="FDF0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BD2CC"/>
          </a:solidFill>
        </a:fill>
      </a:tcStyle>
    </a:wholeTbl>
    <a:band2H>
      <a:tcTxStyle/>
      <a:tcStyle>
        <a:tcBdr/>
        <a:fill>
          <a:solidFill>
            <a:srgbClr val="F5EA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DDDA"/>
          </a:solidFill>
        </a:fill>
      </a:tcStyle>
    </a:wholeTbl>
    <a:band2H>
      <a:tcTxStyle/>
      <a:tcStyle>
        <a:tcBdr/>
        <a:fill>
          <a:solidFill>
            <a:srgbClr val="F0EF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81"/>
  </p:normalViewPr>
  <p:slideViewPr>
    <p:cSldViewPr snapToGrid="0" snapToObjects="1">
      <p:cViewPr varScale="1">
        <p:scale>
          <a:sx n="91" d="100"/>
          <a:sy n="91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Gill Sans MT"/>
      </a:defRPr>
    </a:lvl1pPr>
    <a:lvl2pPr indent="228600" defTabSz="457200" latinLnBrk="0">
      <a:defRPr sz="1200">
        <a:latin typeface="+mn-lt"/>
        <a:ea typeface="+mn-ea"/>
        <a:cs typeface="+mn-cs"/>
        <a:sym typeface="Gill Sans MT"/>
      </a:defRPr>
    </a:lvl2pPr>
    <a:lvl3pPr indent="457200" defTabSz="457200" latinLnBrk="0">
      <a:defRPr sz="1200">
        <a:latin typeface="+mn-lt"/>
        <a:ea typeface="+mn-ea"/>
        <a:cs typeface="+mn-cs"/>
        <a:sym typeface="Gill Sans MT"/>
      </a:defRPr>
    </a:lvl3pPr>
    <a:lvl4pPr indent="685800" defTabSz="457200" latinLnBrk="0">
      <a:defRPr sz="1200">
        <a:latin typeface="+mn-lt"/>
        <a:ea typeface="+mn-ea"/>
        <a:cs typeface="+mn-cs"/>
        <a:sym typeface="Gill Sans MT"/>
      </a:defRPr>
    </a:lvl4pPr>
    <a:lvl5pPr indent="914400" defTabSz="457200" latinLnBrk="0">
      <a:defRPr sz="1200">
        <a:latin typeface="+mn-lt"/>
        <a:ea typeface="+mn-ea"/>
        <a:cs typeface="+mn-cs"/>
        <a:sym typeface="Gill Sans MT"/>
      </a:defRPr>
    </a:lvl5pPr>
    <a:lvl6pPr indent="1143000" defTabSz="457200" latinLnBrk="0">
      <a:defRPr sz="1200">
        <a:latin typeface="+mn-lt"/>
        <a:ea typeface="+mn-ea"/>
        <a:cs typeface="+mn-cs"/>
        <a:sym typeface="Gill Sans MT"/>
      </a:defRPr>
    </a:lvl6pPr>
    <a:lvl7pPr indent="1371600" defTabSz="457200" latinLnBrk="0">
      <a:defRPr sz="1200">
        <a:latin typeface="+mn-lt"/>
        <a:ea typeface="+mn-ea"/>
        <a:cs typeface="+mn-cs"/>
        <a:sym typeface="Gill Sans MT"/>
      </a:defRPr>
    </a:lvl7pPr>
    <a:lvl8pPr indent="1600200" defTabSz="457200" latinLnBrk="0">
      <a:defRPr sz="1200">
        <a:latin typeface="+mn-lt"/>
        <a:ea typeface="+mn-ea"/>
        <a:cs typeface="+mn-cs"/>
        <a:sym typeface="Gill Sans MT"/>
      </a:defRPr>
    </a:lvl8pPr>
    <a:lvl9pPr indent="1828800" defTabSz="457200" latinLnBrk="0">
      <a:defRPr sz="1200">
        <a:latin typeface="+mn-lt"/>
        <a:ea typeface="+mn-ea"/>
        <a:cs typeface="+mn-cs"/>
        <a:sym typeface="Gill Sans M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600200" y="2386744"/>
            <a:ext cx="8991600" cy="1645921"/>
          </a:xfrm>
          <a:prstGeom prst="rect">
            <a:avLst/>
          </a:prstGeom>
          <a:ln w="38100"/>
        </p:spPr>
        <p:txBody>
          <a:bodyPr/>
          <a:lstStyle>
            <a:lvl1pPr>
              <a:defRPr sz="38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95194" y="4352544"/>
            <a:ext cx="6801612" cy="123989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457200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914400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1371600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4pPr>
            <a:lvl5pPr marL="0" indent="1828800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2231135" y="964691"/>
            <a:ext cx="7729730" cy="11887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31135" y="2638044"/>
            <a:ext cx="7729730" cy="310198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600200" y="2386744"/>
            <a:ext cx="8991600" cy="1645921"/>
          </a:xfrm>
          <a:prstGeom prst="rect">
            <a:avLst/>
          </a:prstGeom>
          <a:ln w="38100"/>
        </p:spPr>
        <p:txBody>
          <a:bodyPr/>
          <a:lstStyle>
            <a:lvl1pPr>
              <a:defRPr sz="38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95194" y="4352464"/>
            <a:ext cx="6801612" cy="126508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457200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914400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1371600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4pPr>
            <a:lvl5pPr marL="0" indent="1828800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231135" y="964691"/>
            <a:ext cx="7729730" cy="11887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81911" y="2638044"/>
            <a:ext cx="4271773" cy="310198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83436" y="2313433"/>
            <a:ext cx="4270248" cy="704088"/>
          </a:xfrm>
          <a:prstGeom prst="rect">
            <a:avLst/>
          </a:prstGeom>
        </p:spPr>
        <p:txBody>
          <a:bodyPr anchor="b"/>
          <a:lstStyle>
            <a:lvl1pPr marL="0" indent="0" algn="ctr">
              <a:buClrTx/>
              <a:buSzTx/>
              <a:buFontTx/>
              <a:buNone/>
              <a:defRPr sz="1900" cap="all" spc="100">
                <a:solidFill>
                  <a:srgbClr val="6B8891"/>
                </a:solidFill>
              </a:defRPr>
            </a:lvl1pPr>
            <a:lvl2pPr marL="0" indent="457200" algn="ctr">
              <a:buClrTx/>
              <a:buSzTx/>
              <a:buFontTx/>
              <a:buNone/>
              <a:defRPr sz="1900" cap="all" spc="100">
                <a:solidFill>
                  <a:srgbClr val="6B8891"/>
                </a:solidFill>
              </a:defRPr>
            </a:lvl2pPr>
            <a:lvl3pPr marL="0" indent="914400" algn="ctr">
              <a:buClrTx/>
              <a:buSzTx/>
              <a:buFontTx/>
              <a:buNone/>
              <a:defRPr sz="1900" cap="all" spc="100">
                <a:solidFill>
                  <a:srgbClr val="6B8891"/>
                </a:solidFill>
              </a:defRPr>
            </a:lvl3pPr>
            <a:lvl4pPr marL="0" indent="1371600" algn="ctr">
              <a:buClrTx/>
              <a:buSzTx/>
              <a:buFontTx/>
              <a:buNone/>
              <a:defRPr sz="1900" cap="all" spc="100">
                <a:solidFill>
                  <a:srgbClr val="6B8891"/>
                </a:solidFill>
              </a:defRPr>
            </a:lvl4pPr>
            <a:lvl5pPr marL="0" indent="1828800" algn="ctr">
              <a:buClrTx/>
              <a:buSzTx/>
              <a:buFontTx/>
              <a:buNone/>
              <a:defRPr sz="1900" cap="all" spc="100">
                <a:solidFill>
                  <a:srgbClr val="6B889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5" y="2313433"/>
            <a:ext cx="4270249" cy="704088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buClrTx/>
              <a:buSzTx/>
              <a:buFontTx/>
              <a:buNone/>
              <a:defRPr sz="1900" cap="all" spc="100">
                <a:solidFill>
                  <a:srgbClr val="6B8891"/>
                </a:solidFill>
              </a:defRPr>
            </a:pPr>
            <a:endParaRPr/>
          </a:p>
        </p:txBody>
      </p:sp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2231135" y="964691"/>
            <a:ext cx="7729730" cy="11887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2231135" y="964691"/>
            <a:ext cx="7729730" cy="11887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804672" y="2243827"/>
            <a:ext cx="4486656" cy="1141498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6080" y="804672"/>
            <a:ext cx="4815841" cy="5248656"/>
          </a:xfrm>
          <a:prstGeom prst="rect">
            <a:avLst/>
          </a:prstGeom>
        </p:spPr>
        <p:txBody>
          <a:bodyPr/>
          <a:lstStyle>
            <a:lvl1pPr>
              <a:defRPr sz="1900">
                <a:solidFill>
                  <a:srgbClr val="000000"/>
                </a:solidFill>
              </a:defRPr>
            </a:lvl1pPr>
            <a:lvl2pPr marL="500062" indent="-271462">
              <a:defRPr sz="1900">
                <a:solidFill>
                  <a:srgbClr val="000000"/>
                </a:solidFill>
              </a:defRPr>
            </a:lvl2pPr>
            <a:lvl3pPr marL="728662" indent="-271462">
              <a:defRPr sz="1900">
                <a:solidFill>
                  <a:srgbClr val="000000"/>
                </a:solidFill>
              </a:defRPr>
            </a:lvl3pPr>
            <a:lvl4pPr marL="957262" indent="-271462">
              <a:defRPr sz="1900">
                <a:solidFill>
                  <a:srgbClr val="000000"/>
                </a:solidFill>
              </a:defRPr>
            </a:lvl4pPr>
            <a:lvl5pPr marL="1185862" indent="-271462">
              <a:defRPr sz="19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15567" y="3549917"/>
            <a:ext cx="3794761" cy="2194037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17"/>
          <p:cNvSpPr/>
          <p:nvPr/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08522" y="2243827"/>
            <a:ext cx="4495000" cy="1134642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t>Title Text</a:t>
            </a:r>
          </a:p>
        </p:txBody>
      </p:sp>
      <p:sp>
        <p:nvSpPr>
          <p:cNvPr id="85" name="Picture Placeholder 2"/>
          <p:cNvSpPr>
            <a:spLocks noGrp="1"/>
          </p:cNvSpPr>
          <p:nvPr>
            <p:ph type="pic" idx="13"/>
          </p:nvPr>
        </p:nvSpPr>
        <p:spPr>
          <a:xfrm>
            <a:off x="6095998" y="0"/>
            <a:ext cx="6102098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15567" y="3549917"/>
            <a:ext cx="3794761" cy="2194038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1pPr>
            <a:lvl2pPr marL="0" indent="457200" algn="ctr"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2pPr>
            <a:lvl3pPr marL="0" indent="914400" algn="ctr"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3pPr>
            <a:lvl4pPr marL="0" indent="1371600" algn="ctr"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4pPr>
            <a:lvl5pPr marL="0" indent="1828800" algn="ctr"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82879" tIns="182879" rIns="182879" bIns="18287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758922" y="6299961"/>
            <a:ext cx="365761" cy="201677"/>
          </a:xfrm>
          <a:prstGeom prst="rect">
            <a:avLst/>
          </a:prstGeom>
          <a:solidFill>
            <a:srgbClr val="1D1D1D">
              <a:alpha val="70000"/>
            </a:srgbClr>
          </a:solidFill>
          <a:ln w="12700">
            <a:miter lim="400000"/>
          </a:ln>
        </p:spPr>
        <p:txBody>
          <a:bodyPr lIns="18288" tIns="18288" rIns="18288" bIns="18288" anchor="ctr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all" spc="200" baseline="0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all" spc="200" baseline="0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all" spc="200" baseline="0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all" spc="200" baseline="0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all" spc="200" baseline="0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all" spc="200" baseline="0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all" spc="200" baseline="0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all" spc="200" baseline="0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all" spc="200" baseline="0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9pPr>
    </p:titleStyle>
    <p:bodyStyle>
      <a:lvl1pPr marL="228600" marR="0" indent="-228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1pPr>
      <a:lvl2pPr marL="485775" marR="0" indent="-257175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2pPr>
      <a:lvl3pPr marL="714375" marR="0" indent="-257175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3pPr>
      <a:lvl4pPr marL="942975" marR="0" indent="-257175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4pPr>
      <a:lvl5pPr marL="1171575" marR="0" indent="-257175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5pPr>
      <a:lvl6pPr marL="1341437" marR="0" indent="-257175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6pPr>
      <a:lvl7pPr marL="1512887" marR="0" indent="-257175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7pPr>
      <a:lvl8pPr marL="1685925" marR="0" indent="-257175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8pPr>
      <a:lvl9pPr marL="1911350" marR="0" indent="-257175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758951">
              <a:defRPr sz="2822" spc="166"/>
            </a:pPr>
            <a:r>
              <a:t>Keystroke Logging in Second Language Writing Research</a:t>
            </a:r>
            <a:br/>
            <a:r>
              <a:t>Third Presentation</a:t>
            </a:r>
          </a:p>
        </p:txBody>
      </p:sp>
      <p:sp>
        <p:nvSpPr>
          <p:cNvPr id="97" name="Subtitle 2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Joo Hyun Lee, Logan Tidstrom, Fabio Pruneri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each of us found so far</a:t>
            </a:r>
          </a:p>
        </p:txBody>
      </p:sp>
      <p:sp>
        <p:nvSpPr>
          <p:cNvPr id="138" name="Text Placeholder 4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Joo</a:t>
            </a:r>
          </a:p>
        </p:txBody>
      </p:sp>
      <p:sp>
        <p:nvSpPr>
          <p:cNvPr id="141" name="Content Placeholder 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Text Placeholder 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Words</a:t>
            </a:r>
          </a:p>
        </p:txBody>
      </p:sp>
      <p:sp>
        <p:nvSpPr>
          <p:cNvPr id="14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2231135" y="2638044"/>
            <a:ext cx="7729730" cy="3101984"/>
          </a:xfrm>
          <a:prstGeom prst="rect">
            <a:avLst/>
          </a:prstGeom>
        </p:spPr>
        <p:txBody>
          <a:bodyPr/>
          <a:lstStyle/>
          <a:p>
            <a:r>
              <a:t>Spelling errors, word frequency, part of speech</a:t>
            </a:r>
          </a:p>
        </p:txBody>
      </p:sp>
      <p:pic>
        <p:nvPicPr>
          <p:cNvPr id="14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9200" y="3200672"/>
            <a:ext cx="6760634" cy="3023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Visualization of burst</a:t>
            </a:r>
          </a:p>
        </p:txBody>
      </p:sp>
      <p:pic>
        <p:nvPicPr>
          <p:cNvPr id="149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1266" y="3406611"/>
            <a:ext cx="9049468" cy="2226779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extBox 5"/>
          <p:cNvSpPr txBox="1"/>
          <p:nvPr/>
        </p:nvSpPr>
        <p:spPr>
          <a:xfrm>
            <a:off x="1571266" y="2586805"/>
            <a:ext cx="385271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def get_burstlist(file_id,p_threshold):</a:t>
            </a:r>
          </a:p>
        </p:txBody>
      </p:sp>
      <p:sp>
        <p:nvSpPr>
          <p:cNvPr id="151" name="Right Arrow 6"/>
          <p:cNvSpPr/>
          <p:nvPr/>
        </p:nvSpPr>
        <p:spPr>
          <a:xfrm>
            <a:off x="5221816" y="2586805"/>
            <a:ext cx="586317" cy="32316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B4761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TextBox 7"/>
          <p:cNvSpPr txBox="1"/>
          <p:nvPr/>
        </p:nvSpPr>
        <p:spPr>
          <a:xfrm>
            <a:off x="6223000" y="2480336"/>
            <a:ext cx="408086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Function that returns list of bursts with </a:t>
            </a:r>
          </a:p>
          <a:p>
            <a:r>
              <a:t>a specific file id and pause threshold</a:t>
            </a:r>
          </a:p>
        </p:txBody>
      </p:sp>
      <p:sp>
        <p:nvSpPr>
          <p:cNvPr id="153" name="TextBox 8"/>
          <p:cNvSpPr txBox="1"/>
          <p:nvPr/>
        </p:nvSpPr>
        <p:spPr>
          <a:xfrm>
            <a:off x="1602317" y="5760697"/>
            <a:ext cx="361950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{t} is a pause of length t milliseconds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Categorization of Keystrokes</a:t>
            </a:r>
          </a:p>
        </p:txBody>
      </p:sp>
      <p:sp>
        <p:nvSpPr>
          <p:cNvPr id="15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2231135" y="2309808"/>
            <a:ext cx="7729730" cy="3101984"/>
          </a:xfrm>
          <a:prstGeom prst="rect">
            <a:avLst/>
          </a:prstGeom>
        </p:spPr>
        <p:txBody>
          <a:bodyPr/>
          <a:lstStyle/>
          <a:p>
            <a:r>
              <a:t>Categorizes keystrokes into five types: within words, between words (before, after space), between sentences (before, after space)</a:t>
            </a:r>
          </a:p>
          <a:p>
            <a:r>
              <a:t>Mean and median pause length of different types of keystrokes</a:t>
            </a:r>
          </a:p>
          <a:p>
            <a:r>
              <a:t>Can be a key to where the cognitive effort occurs in a text</a:t>
            </a:r>
          </a:p>
        </p:txBody>
      </p:sp>
      <p:pic>
        <p:nvPicPr>
          <p:cNvPr id="1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t="4150" b="5670"/>
          <a:stretch>
            <a:fillRect/>
          </a:stretch>
        </p:blipFill>
        <p:spPr>
          <a:xfrm>
            <a:off x="2819399" y="3860800"/>
            <a:ext cx="6248401" cy="27601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Logan</a:t>
            </a:r>
          </a:p>
        </p:txBody>
      </p:sp>
      <p:sp>
        <p:nvSpPr>
          <p:cNvPr id="160" name="Content Placeholder 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Text Placeholder 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Visualiz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Visualizations</a:t>
            </a:r>
          </a:p>
        </p:txBody>
      </p:sp>
      <p:sp>
        <p:nvSpPr>
          <p:cNvPr id="164" name="providing graphical representation of data to recognize anomalies and patterns"/>
          <p:cNvSpPr txBox="1">
            <a:spLocks noGrp="1"/>
          </p:cNvSpPr>
          <p:nvPr>
            <p:ph type="body" sz="half" idx="1"/>
          </p:nvPr>
        </p:nvSpPr>
        <p:spPr>
          <a:xfrm>
            <a:off x="1885557" y="2665690"/>
            <a:ext cx="8534171" cy="3101984"/>
          </a:xfrm>
          <a:prstGeom prst="rect">
            <a:avLst/>
          </a:prstGeom>
        </p:spPr>
        <p:txBody>
          <a:bodyPr/>
          <a:lstStyle/>
          <a:p>
            <a:r>
              <a:t>providing graphical representation of data to recognize anomalies and patterns</a:t>
            </a:r>
          </a:p>
        </p:txBody>
      </p:sp>
      <p:sp>
        <p:nvSpPr>
          <p:cNvPr id="165" name="Eye"/>
          <p:cNvSpPr/>
          <p:nvPr/>
        </p:nvSpPr>
        <p:spPr>
          <a:xfrm>
            <a:off x="5115242" y="4387612"/>
            <a:ext cx="1519177" cy="792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707" y="0"/>
                  <a:pt x="2918" y="3569"/>
                  <a:pt x="407" y="9790"/>
                </a:cubicBezTo>
                <a:lnTo>
                  <a:pt x="0" y="10800"/>
                </a:lnTo>
                <a:lnTo>
                  <a:pt x="407" y="11810"/>
                </a:lnTo>
                <a:cubicBezTo>
                  <a:pt x="2918" y="18032"/>
                  <a:pt x="6707" y="21600"/>
                  <a:pt x="10800" y="21600"/>
                </a:cubicBezTo>
                <a:cubicBezTo>
                  <a:pt x="14893" y="21600"/>
                  <a:pt x="18680" y="18032"/>
                  <a:pt x="21192" y="11810"/>
                </a:cubicBezTo>
                <a:lnTo>
                  <a:pt x="21600" y="10800"/>
                </a:lnTo>
                <a:lnTo>
                  <a:pt x="21192" y="9790"/>
                </a:lnTo>
                <a:cubicBezTo>
                  <a:pt x="18680" y="3569"/>
                  <a:pt x="14893" y="0"/>
                  <a:pt x="10800" y="0"/>
                </a:cubicBezTo>
                <a:close/>
                <a:moveTo>
                  <a:pt x="8667" y="3677"/>
                </a:moveTo>
                <a:cubicBezTo>
                  <a:pt x="7382" y="5094"/>
                  <a:pt x="6517" y="7753"/>
                  <a:pt x="6517" y="10800"/>
                </a:cubicBezTo>
                <a:cubicBezTo>
                  <a:pt x="6517" y="13847"/>
                  <a:pt x="7382" y="16502"/>
                  <a:pt x="8667" y="17920"/>
                </a:cubicBezTo>
                <a:cubicBezTo>
                  <a:pt x="6166" y="17019"/>
                  <a:pt x="3899" y="14543"/>
                  <a:pt x="2199" y="10800"/>
                </a:cubicBezTo>
                <a:cubicBezTo>
                  <a:pt x="3899" y="7057"/>
                  <a:pt x="6166" y="4577"/>
                  <a:pt x="8667" y="3677"/>
                </a:cubicBezTo>
                <a:close/>
                <a:moveTo>
                  <a:pt x="12931" y="3677"/>
                </a:moveTo>
                <a:cubicBezTo>
                  <a:pt x="15432" y="4577"/>
                  <a:pt x="17699" y="7057"/>
                  <a:pt x="19400" y="10800"/>
                </a:cubicBezTo>
                <a:cubicBezTo>
                  <a:pt x="17699" y="14543"/>
                  <a:pt x="15432" y="17019"/>
                  <a:pt x="12931" y="17920"/>
                </a:cubicBezTo>
                <a:cubicBezTo>
                  <a:pt x="14216" y="16502"/>
                  <a:pt x="15081" y="13847"/>
                  <a:pt x="15081" y="10800"/>
                </a:cubicBezTo>
                <a:cubicBezTo>
                  <a:pt x="15081" y="7753"/>
                  <a:pt x="14216" y="5094"/>
                  <a:pt x="12931" y="3677"/>
                </a:cubicBezTo>
                <a:close/>
                <a:moveTo>
                  <a:pt x="12219" y="6169"/>
                </a:moveTo>
                <a:cubicBezTo>
                  <a:pt x="12805" y="6169"/>
                  <a:pt x="13279" y="7078"/>
                  <a:pt x="13279" y="8201"/>
                </a:cubicBezTo>
                <a:cubicBezTo>
                  <a:pt x="13279" y="9324"/>
                  <a:pt x="12805" y="10234"/>
                  <a:pt x="12219" y="10234"/>
                </a:cubicBezTo>
                <a:cubicBezTo>
                  <a:pt x="11634" y="10234"/>
                  <a:pt x="11159" y="9324"/>
                  <a:pt x="11159" y="8201"/>
                </a:cubicBezTo>
                <a:cubicBezTo>
                  <a:pt x="11159" y="7078"/>
                  <a:pt x="11634" y="6169"/>
                  <a:pt x="12219" y="6169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Visualiz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Visualizations</a:t>
            </a:r>
          </a:p>
        </p:txBody>
      </p:sp>
      <p:sp>
        <p:nvSpPr>
          <p:cNvPr id="168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7783" y="96761"/>
            <a:ext cx="9016434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7530" y="224282"/>
            <a:ext cx="5621644" cy="10995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5583" y="124408"/>
            <a:ext cx="8700834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Background</a:t>
            </a:r>
          </a:p>
        </p:txBody>
      </p:sp>
      <p:sp>
        <p:nvSpPr>
          <p:cNvPr id="10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2231135" y="2638044"/>
            <a:ext cx="7729730" cy="3101984"/>
          </a:xfrm>
          <a:prstGeom prst="rect">
            <a:avLst/>
          </a:prstGeom>
        </p:spPr>
        <p:txBody>
          <a:bodyPr/>
          <a:lstStyle/>
          <a:p>
            <a:r>
              <a:t>Keystroke logging provides a more natural look at the writing process</a:t>
            </a:r>
          </a:p>
          <a:p>
            <a:r>
              <a:t>Important terms: burst, pause, revision</a:t>
            </a:r>
          </a:p>
          <a:p>
            <a:r>
              <a:t>Challenges: pure data does not reveal reasons for burst, pause, revision, etc. —&gt; data analysis and conclusions</a:t>
            </a:r>
          </a:p>
        </p:txBody>
      </p:sp>
      <p:sp>
        <p:nvSpPr>
          <p:cNvPr id="101" name="Pencil"/>
          <p:cNvSpPr/>
          <p:nvPr/>
        </p:nvSpPr>
        <p:spPr>
          <a:xfrm>
            <a:off x="5915848" y="4540923"/>
            <a:ext cx="139134" cy="1457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0" y="0"/>
                </a:moveTo>
                <a:cubicBezTo>
                  <a:pt x="2381" y="0"/>
                  <a:pt x="0" y="227"/>
                  <a:pt x="0" y="508"/>
                </a:cubicBezTo>
                <a:lnTo>
                  <a:pt x="0" y="1391"/>
                </a:lnTo>
                <a:lnTo>
                  <a:pt x="21600" y="1391"/>
                </a:lnTo>
                <a:lnTo>
                  <a:pt x="21600" y="508"/>
                </a:lnTo>
                <a:cubicBezTo>
                  <a:pt x="21600" y="227"/>
                  <a:pt x="19201" y="0"/>
                  <a:pt x="16262" y="0"/>
                </a:cubicBezTo>
                <a:lnTo>
                  <a:pt x="5320" y="0"/>
                </a:lnTo>
                <a:close/>
                <a:moveTo>
                  <a:pt x="0" y="1715"/>
                </a:moveTo>
                <a:lnTo>
                  <a:pt x="0" y="4104"/>
                </a:lnTo>
                <a:lnTo>
                  <a:pt x="21600" y="4104"/>
                </a:lnTo>
                <a:lnTo>
                  <a:pt x="21600" y="1715"/>
                </a:lnTo>
                <a:lnTo>
                  <a:pt x="0" y="1715"/>
                </a:lnTo>
                <a:close/>
                <a:moveTo>
                  <a:pt x="0" y="4428"/>
                </a:moveTo>
                <a:lnTo>
                  <a:pt x="0" y="16996"/>
                </a:lnTo>
                <a:cubicBezTo>
                  <a:pt x="715" y="16978"/>
                  <a:pt x="1487" y="16968"/>
                  <a:pt x="2298" y="16968"/>
                </a:cubicBezTo>
                <a:cubicBezTo>
                  <a:pt x="3854" y="16968"/>
                  <a:pt x="5364" y="17008"/>
                  <a:pt x="6558" y="17079"/>
                </a:cubicBezTo>
                <a:cubicBezTo>
                  <a:pt x="7751" y="17008"/>
                  <a:pt x="9243" y="16968"/>
                  <a:pt x="10800" y="16968"/>
                </a:cubicBezTo>
                <a:cubicBezTo>
                  <a:pt x="12357" y="16968"/>
                  <a:pt x="13849" y="17008"/>
                  <a:pt x="15042" y="17079"/>
                </a:cubicBezTo>
                <a:cubicBezTo>
                  <a:pt x="16235" y="17008"/>
                  <a:pt x="17746" y="16968"/>
                  <a:pt x="19302" y="16968"/>
                </a:cubicBezTo>
                <a:cubicBezTo>
                  <a:pt x="20113" y="16968"/>
                  <a:pt x="20884" y="16978"/>
                  <a:pt x="21600" y="16996"/>
                </a:cubicBezTo>
                <a:lnTo>
                  <a:pt x="21600" y="4428"/>
                </a:lnTo>
                <a:lnTo>
                  <a:pt x="0" y="4428"/>
                </a:lnTo>
                <a:close/>
                <a:moveTo>
                  <a:pt x="2298" y="17292"/>
                </a:moveTo>
                <a:cubicBezTo>
                  <a:pt x="1561" y="17292"/>
                  <a:pt x="907" y="17305"/>
                  <a:pt x="371" y="17327"/>
                </a:cubicBezTo>
                <a:lnTo>
                  <a:pt x="5409" y="19388"/>
                </a:lnTo>
                <a:lnTo>
                  <a:pt x="6116" y="19678"/>
                </a:lnTo>
                <a:lnTo>
                  <a:pt x="15484" y="19678"/>
                </a:lnTo>
                <a:lnTo>
                  <a:pt x="16191" y="19388"/>
                </a:lnTo>
                <a:lnTo>
                  <a:pt x="21229" y="17327"/>
                </a:lnTo>
                <a:cubicBezTo>
                  <a:pt x="20693" y="17305"/>
                  <a:pt x="20038" y="17292"/>
                  <a:pt x="19302" y="17292"/>
                </a:cubicBezTo>
                <a:cubicBezTo>
                  <a:pt x="18082" y="17292"/>
                  <a:pt x="16931" y="17331"/>
                  <a:pt x="16297" y="17396"/>
                </a:cubicBezTo>
                <a:lnTo>
                  <a:pt x="15042" y="17525"/>
                </a:lnTo>
                <a:lnTo>
                  <a:pt x="13805" y="17396"/>
                </a:lnTo>
                <a:cubicBezTo>
                  <a:pt x="13170" y="17331"/>
                  <a:pt x="12020" y="17292"/>
                  <a:pt x="10800" y="17292"/>
                </a:cubicBezTo>
                <a:cubicBezTo>
                  <a:pt x="9580" y="17292"/>
                  <a:pt x="8429" y="17331"/>
                  <a:pt x="7795" y="17396"/>
                </a:cubicBezTo>
                <a:lnTo>
                  <a:pt x="6558" y="17525"/>
                </a:lnTo>
                <a:lnTo>
                  <a:pt x="5303" y="17396"/>
                </a:lnTo>
                <a:cubicBezTo>
                  <a:pt x="4668" y="17331"/>
                  <a:pt x="3517" y="17292"/>
                  <a:pt x="2298" y="17292"/>
                </a:cubicBezTo>
                <a:close/>
                <a:moveTo>
                  <a:pt x="6894" y="20002"/>
                </a:moveTo>
                <a:lnTo>
                  <a:pt x="10800" y="21600"/>
                </a:lnTo>
                <a:lnTo>
                  <a:pt x="14706" y="20002"/>
                </a:lnTo>
                <a:lnTo>
                  <a:pt x="6894" y="20002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Word_t vs. Separator_t"/>
          <p:cNvSpPr txBox="1">
            <a:spLocks noGrp="1"/>
          </p:cNvSpPr>
          <p:nvPr>
            <p:ph type="title"/>
          </p:nvPr>
        </p:nvSpPr>
        <p:spPr>
          <a:xfrm>
            <a:off x="2231135" y="66188"/>
            <a:ext cx="7729730" cy="1188721"/>
          </a:xfrm>
          <a:prstGeom prst="rect">
            <a:avLst/>
          </a:prstGeom>
        </p:spPr>
        <p:txBody>
          <a:bodyPr/>
          <a:lstStyle/>
          <a:p>
            <a:r>
              <a:t>Word_t vs. Separator_t</a:t>
            </a:r>
          </a:p>
        </p:txBody>
      </p:sp>
      <p:sp>
        <p:nvSpPr>
          <p:cNvPr id="180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5260" y="912326"/>
            <a:ext cx="7761480" cy="6064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yntactic / Lexical Com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Syntactic / Lexical Complexity</a:t>
            </a:r>
          </a:p>
        </p:txBody>
      </p:sp>
      <p:sp>
        <p:nvSpPr>
          <p:cNvPr id="184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3776" y="2292536"/>
            <a:ext cx="6384448" cy="4319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yntactic / Lexical Com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Syntactic / Lexical Complexity</a:t>
            </a:r>
          </a:p>
        </p:txBody>
      </p:sp>
      <p:sp>
        <p:nvSpPr>
          <p:cNvPr id="188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1217" y="2338464"/>
            <a:ext cx="6519319" cy="4411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 dirty="0"/>
              <a:t>FABIO</a:t>
            </a:r>
            <a:endParaRPr dirty="0"/>
          </a:p>
        </p:txBody>
      </p:sp>
      <p:sp>
        <p:nvSpPr>
          <p:cNvPr id="192" name="Content Placeholder 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Text Placeholder 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xfrm>
            <a:off x="2231135" y="3000314"/>
            <a:ext cx="7729730" cy="118872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t-IT" dirty="0"/>
              <a:t>I’M </a:t>
            </a:r>
            <a:r>
              <a:rPr lang="it-IT" dirty="0" err="1"/>
              <a:t>lazy</a:t>
            </a:r>
            <a:br>
              <a:rPr lang="it-IT" dirty="0"/>
            </a:br>
            <a:r>
              <a:rPr lang="it-IT" dirty="0"/>
              <a:t>so look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jupyter</a:t>
            </a:r>
            <a:r>
              <a:rPr lang="it-IT" dirty="0"/>
              <a:t> notebook :)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7BD52F-D521-9547-B41F-2E48BDD0C557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 dirty="0"/>
              <a:t>PLANS</a:t>
            </a:r>
            <a:endParaRPr dirty="0"/>
          </a:p>
        </p:txBody>
      </p:sp>
      <p:sp>
        <p:nvSpPr>
          <p:cNvPr id="192" name="Content Placeholder 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Text Placeholder 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56832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 dirty="0"/>
              <a:t>WORD and </a:t>
            </a:r>
            <a:r>
              <a:rPr lang="it-IT" dirty="0" err="1"/>
              <a:t>n-gram</a:t>
            </a:r>
            <a:endParaRPr dirty="0"/>
          </a:p>
        </p:txBody>
      </p:sp>
      <p:sp>
        <p:nvSpPr>
          <p:cNvPr id="19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2231135" y="2638044"/>
            <a:ext cx="7729730" cy="310198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dirty="0" err="1"/>
              <a:t>Done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Splitting</a:t>
            </a:r>
            <a:r>
              <a:rPr lang="it-IT" dirty="0"/>
              <a:t> </a:t>
            </a:r>
            <a:r>
              <a:rPr lang="it-IT" dirty="0" err="1"/>
              <a:t>keystrokes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words</a:t>
            </a:r>
            <a:r>
              <a:rPr lang="it-IT" dirty="0"/>
              <a:t> with </a:t>
            </a:r>
            <a:r>
              <a:rPr lang="it-IT" dirty="0" err="1"/>
              <a:t>user</a:t>
            </a:r>
            <a:r>
              <a:rPr lang="it-IT" dirty="0"/>
              <a:t> and file </a:t>
            </a:r>
            <a:r>
              <a:rPr lang="it-IT" dirty="0" err="1"/>
              <a:t>identifiers</a:t>
            </a:r>
            <a:endParaRPr lang="it-IT" dirty="0"/>
          </a:p>
          <a:p>
            <a:pPr lvl="1"/>
            <a:r>
              <a:rPr lang="it-IT" dirty="0"/>
              <a:t>Word </a:t>
            </a:r>
            <a:r>
              <a:rPr lang="it-IT" dirty="0" err="1"/>
              <a:t>frequency</a:t>
            </a:r>
            <a:r>
              <a:rPr lang="it-IT" dirty="0"/>
              <a:t> and spelling </a:t>
            </a:r>
            <a:r>
              <a:rPr lang="it-IT" dirty="0" err="1"/>
              <a:t>mistakes</a:t>
            </a:r>
            <a:endParaRPr lang="it-IT" dirty="0"/>
          </a:p>
          <a:p>
            <a:pPr lvl="1"/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5328C1-F50B-9548-952A-8476D8EA35F9}"/>
              </a:ext>
            </a:extLst>
          </p:cNvPr>
          <p:cNvSpPr txBox="1">
            <a:spLocks/>
          </p:cNvSpPr>
          <p:nvPr/>
        </p:nvSpPr>
        <p:spPr>
          <a:xfrm>
            <a:off x="2231135" y="4014333"/>
            <a:ext cx="7729730" cy="3101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1pPr>
            <a:lvl2pPr marL="485775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2pPr>
            <a:lvl3pPr marL="714375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3pPr>
            <a:lvl4pPr marL="942975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4pPr>
            <a:lvl5pPr marL="1171575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5pPr>
            <a:lvl6pPr marL="1341437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6pPr>
            <a:lvl7pPr marL="1512887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7pPr>
            <a:lvl8pPr marL="1685925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8pPr>
            <a:lvl9pPr marL="1911350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it-IT" dirty="0" err="1"/>
              <a:t>Todo</a:t>
            </a:r>
            <a:r>
              <a:rPr lang="it-IT" dirty="0"/>
              <a:t>:</a:t>
            </a:r>
          </a:p>
          <a:p>
            <a:pPr lvl="1" hangingPunct="1"/>
            <a:r>
              <a:rPr lang="it-IT" dirty="0" err="1"/>
              <a:t>Why</a:t>
            </a:r>
            <a:r>
              <a:rPr lang="it-IT" dirty="0"/>
              <a:t> do LONG breaks </a:t>
            </a:r>
            <a:r>
              <a:rPr lang="it-IT" dirty="0" err="1"/>
              <a:t>happen</a:t>
            </a:r>
            <a:r>
              <a:rPr lang="it-IT" dirty="0"/>
              <a:t> in the middle of a word?</a:t>
            </a:r>
          </a:p>
          <a:p>
            <a:pPr lvl="1" hangingPunct="1"/>
            <a:r>
              <a:rPr lang="it-IT" dirty="0" err="1"/>
              <a:t>German</a:t>
            </a:r>
            <a:r>
              <a:rPr lang="it-IT" dirty="0"/>
              <a:t> vs Latin </a:t>
            </a:r>
            <a:r>
              <a:rPr lang="it-IT" dirty="0" err="1"/>
              <a:t>origin</a:t>
            </a:r>
            <a:r>
              <a:rPr lang="it-IT" dirty="0"/>
              <a:t>? Part of </a:t>
            </a:r>
            <a:r>
              <a:rPr lang="it-IT" dirty="0" err="1"/>
              <a:t>speech</a:t>
            </a:r>
            <a:r>
              <a:rPr lang="it-IT" dirty="0"/>
              <a:t>?</a:t>
            </a:r>
          </a:p>
          <a:p>
            <a:pPr lvl="1" hangingPunct="1"/>
            <a:r>
              <a:rPr lang="it-IT" dirty="0" err="1"/>
              <a:t>Ngrams</a:t>
            </a:r>
            <a:r>
              <a:rPr lang="it-IT" dirty="0"/>
              <a:t>:</a:t>
            </a:r>
            <a:br>
              <a:rPr lang="it-IT" dirty="0"/>
            </a:br>
            <a:r>
              <a:rPr lang="it-IT" dirty="0"/>
              <a:t>	Create </a:t>
            </a:r>
            <a:r>
              <a:rPr lang="it-IT" dirty="0" err="1"/>
              <a:t>dataframe</a:t>
            </a:r>
            <a:r>
              <a:rPr lang="it-IT" dirty="0"/>
              <a:t> and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frequent</a:t>
            </a:r>
            <a:endParaRPr lang="it-IT" dirty="0"/>
          </a:p>
          <a:p>
            <a:pPr lvl="3" hangingPunct="1"/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speed</a:t>
            </a:r>
            <a:r>
              <a:rPr lang="it-IT" dirty="0"/>
              <a:t> and </a:t>
            </a:r>
            <a:r>
              <a:rPr lang="it-IT" dirty="0" err="1"/>
              <a:t>longest</a:t>
            </a:r>
            <a:r>
              <a:rPr lang="it-IT" dirty="0"/>
              <a:t> pause -&gt; </a:t>
            </a:r>
            <a:r>
              <a:rPr lang="it-IT" dirty="0" err="1"/>
              <a:t>bursts</a:t>
            </a:r>
            <a:endParaRPr lang="it-IT" dirty="0"/>
          </a:p>
          <a:p>
            <a:pPr lvl="3" hangingPunct="1"/>
            <a:r>
              <a:rPr lang="it-IT" dirty="0" err="1"/>
              <a:t>Difference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users</a:t>
            </a:r>
            <a:r>
              <a:rPr lang="it-IT" dirty="0"/>
              <a:t>?</a:t>
            </a:r>
          </a:p>
          <a:p>
            <a:pPr lvl="1" hangingPunct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012116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 dirty="0" err="1"/>
              <a:t>Sentence</a:t>
            </a:r>
            <a:endParaRPr dirty="0"/>
          </a:p>
        </p:txBody>
      </p:sp>
      <p:sp>
        <p:nvSpPr>
          <p:cNvPr id="19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2231135" y="2638044"/>
            <a:ext cx="7729730" cy="310198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dirty="0" err="1"/>
              <a:t>Done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Statistics</a:t>
            </a:r>
            <a:r>
              <a:rPr lang="it-IT" dirty="0"/>
              <a:t> from </a:t>
            </a:r>
            <a:r>
              <a:rPr lang="it-IT" dirty="0" err="1"/>
              <a:t>keystroke</a:t>
            </a:r>
            <a:r>
              <a:rPr lang="it-IT" dirty="0"/>
              <a:t> data and </a:t>
            </a:r>
            <a:r>
              <a:rPr lang="it-IT" dirty="0" err="1"/>
              <a:t>Cocogen</a:t>
            </a:r>
            <a:endParaRPr lang="it-IT" dirty="0"/>
          </a:p>
          <a:p>
            <a:pPr lvl="1"/>
            <a:r>
              <a:rPr lang="it-IT" dirty="0"/>
              <a:t>Preliminary </a:t>
            </a:r>
            <a:r>
              <a:rPr lang="it-IT" dirty="0" err="1"/>
              <a:t>analysis</a:t>
            </a:r>
            <a:endParaRPr lang="it-IT" dirty="0"/>
          </a:p>
          <a:p>
            <a:pPr lvl="1"/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5328C1-F50B-9548-952A-8476D8EA35F9}"/>
              </a:ext>
            </a:extLst>
          </p:cNvPr>
          <p:cNvSpPr txBox="1">
            <a:spLocks/>
          </p:cNvSpPr>
          <p:nvPr/>
        </p:nvSpPr>
        <p:spPr>
          <a:xfrm>
            <a:off x="2231135" y="4014333"/>
            <a:ext cx="7729730" cy="3101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1pPr>
            <a:lvl2pPr marL="485775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2pPr>
            <a:lvl3pPr marL="714375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3pPr>
            <a:lvl4pPr marL="942975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4pPr>
            <a:lvl5pPr marL="1171575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5pPr>
            <a:lvl6pPr marL="1341437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6pPr>
            <a:lvl7pPr marL="1512887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7pPr>
            <a:lvl8pPr marL="1685925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8pPr>
            <a:lvl9pPr marL="1911350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it-IT" dirty="0" err="1"/>
              <a:t>Todo</a:t>
            </a:r>
            <a:r>
              <a:rPr lang="it-IT" dirty="0"/>
              <a:t>: (more </a:t>
            </a:r>
            <a:r>
              <a:rPr lang="it-IT" dirty="0" err="1"/>
              <a:t>analysis</a:t>
            </a:r>
            <a:r>
              <a:rPr lang="it-IT" dirty="0"/>
              <a:t>)</a:t>
            </a:r>
          </a:p>
          <a:p>
            <a:pPr lvl="1" hangingPunct="1"/>
            <a:r>
              <a:rPr lang="it-IT" dirty="0" err="1"/>
              <a:t>Finish</a:t>
            </a:r>
            <a:r>
              <a:rPr lang="it-IT" dirty="0"/>
              <a:t> </a:t>
            </a:r>
            <a:r>
              <a:rPr lang="it-IT" dirty="0" err="1"/>
              <a:t>Cocogen</a:t>
            </a:r>
            <a:r>
              <a:rPr lang="it-IT" dirty="0"/>
              <a:t> </a:t>
            </a:r>
            <a:r>
              <a:rPr lang="it-IT" dirty="0" err="1"/>
              <a:t>measures</a:t>
            </a:r>
            <a:r>
              <a:rPr lang="it-IT" dirty="0"/>
              <a:t> and </a:t>
            </a:r>
            <a:r>
              <a:rPr lang="it-IT" dirty="0" err="1"/>
              <a:t>correlation</a:t>
            </a:r>
            <a:r>
              <a:rPr lang="it-IT" dirty="0"/>
              <a:t> with time</a:t>
            </a:r>
          </a:p>
          <a:p>
            <a:pPr lvl="1" hangingPunct="1"/>
            <a:r>
              <a:rPr lang="it-IT" dirty="0" err="1"/>
              <a:t>Syntactis</a:t>
            </a:r>
            <a:r>
              <a:rPr lang="it-IT" dirty="0"/>
              <a:t> </a:t>
            </a:r>
            <a:r>
              <a:rPr lang="it-IT" dirty="0" err="1"/>
              <a:t>measures</a:t>
            </a:r>
            <a:r>
              <a:rPr lang="it-IT" dirty="0"/>
              <a:t> from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libraries</a:t>
            </a:r>
            <a:r>
              <a:rPr lang="it-IT" dirty="0"/>
              <a:t>?</a:t>
            </a:r>
          </a:p>
          <a:p>
            <a:pPr lvl="1" hangingPunct="1"/>
            <a:r>
              <a:rPr lang="it-IT" dirty="0" err="1"/>
              <a:t>Differences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users</a:t>
            </a:r>
            <a:r>
              <a:rPr lang="it-IT" dirty="0"/>
              <a:t> (</a:t>
            </a:r>
            <a:r>
              <a:rPr lang="it-IT" dirty="0" err="1"/>
              <a:t>estimating</a:t>
            </a:r>
            <a:r>
              <a:rPr lang="it-IT" dirty="0"/>
              <a:t> </a:t>
            </a:r>
            <a:r>
              <a:rPr lang="it-IT" dirty="0" err="1"/>
              <a:t>proficiency</a:t>
            </a:r>
            <a:r>
              <a:rPr lang="it-IT" dirty="0"/>
              <a:t>):</a:t>
            </a:r>
            <a:br>
              <a:rPr lang="it-IT" dirty="0"/>
            </a:br>
            <a:r>
              <a:rPr lang="it-IT" dirty="0"/>
              <a:t>	Easy vs hard </a:t>
            </a:r>
            <a:r>
              <a:rPr lang="it-IT" dirty="0" err="1"/>
              <a:t>sentence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/</a:t>
            </a:r>
            <a:r>
              <a:rPr lang="it-IT" dirty="0" err="1"/>
              <a:t>speed</a:t>
            </a:r>
            <a:r>
              <a:rPr lang="it-IT" dirty="0"/>
              <a:t> </a:t>
            </a:r>
            <a:r>
              <a:rPr lang="it-IT" dirty="0" err="1"/>
              <a:t>diff</a:t>
            </a:r>
            <a:r>
              <a:rPr lang="it-IT" dirty="0"/>
              <a:t>? Or just hard </a:t>
            </a:r>
            <a:r>
              <a:rPr lang="it-IT" dirty="0" err="1"/>
              <a:t>ones</a:t>
            </a:r>
            <a:r>
              <a:rPr lang="it-IT" dirty="0"/>
              <a:t>?</a:t>
            </a:r>
          </a:p>
          <a:p>
            <a:pPr lvl="1" hangingPunct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2250321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 dirty="0"/>
              <a:t>FILE</a:t>
            </a:r>
            <a:endParaRPr dirty="0"/>
          </a:p>
        </p:txBody>
      </p:sp>
      <p:sp>
        <p:nvSpPr>
          <p:cNvPr id="19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2231135" y="2638044"/>
            <a:ext cx="7729730" cy="310198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dirty="0" err="1"/>
              <a:t>Done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Statistics</a:t>
            </a:r>
            <a:r>
              <a:rPr lang="it-IT" dirty="0"/>
              <a:t> and </a:t>
            </a:r>
            <a:r>
              <a:rPr lang="it-IT" dirty="0" err="1"/>
              <a:t>normalization</a:t>
            </a:r>
            <a:r>
              <a:rPr lang="it-IT" dirty="0"/>
              <a:t> by </a:t>
            </a:r>
            <a:r>
              <a:rPr lang="it-IT" dirty="0" err="1"/>
              <a:t>user</a:t>
            </a:r>
            <a:endParaRPr lang="it-IT" dirty="0"/>
          </a:p>
          <a:p>
            <a:pPr lvl="1"/>
            <a:r>
              <a:rPr lang="it-IT" dirty="0"/>
              <a:t>Preliminary </a:t>
            </a:r>
            <a:r>
              <a:rPr lang="it-IT" dirty="0" err="1"/>
              <a:t>graphics</a:t>
            </a:r>
            <a:r>
              <a:rPr lang="it-IT" dirty="0"/>
              <a:t> and </a:t>
            </a:r>
            <a:r>
              <a:rPr lang="it-IT" dirty="0" err="1"/>
              <a:t>exploration</a:t>
            </a:r>
            <a:endParaRPr lang="it-IT" dirty="0"/>
          </a:p>
          <a:p>
            <a:pPr lvl="1"/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5328C1-F50B-9548-952A-8476D8EA35F9}"/>
              </a:ext>
            </a:extLst>
          </p:cNvPr>
          <p:cNvSpPr txBox="1">
            <a:spLocks/>
          </p:cNvSpPr>
          <p:nvPr/>
        </p:nvSpPr>
        <p:spPr>
          <a:xfrm>
            <a:off x="2231135" y="4014333"/>
            <a:ext cx="7729730" cy="3101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1pPr>
            <a:lvl2pPr marL="485775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2pPr>
            <a:lvl3pPr marL="714375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3pPr>
            <a:lvl4pPr marL="942975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4pPr>
            <a:lvl5pPr marL="1171575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5pPr>
            <a:lvl6pPr marL="1341437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6pPr>
            <a:lvl7pPr marL="1512887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7pPr>
            <a:lvl8pPr marL="1685925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8pPr>
            <a:lvl9pPr marL="1911350" marR="0" indent="-257175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Tx/>
                <a:latin typeface="+mn-lt"/>
                <a:ea typeface="+mn-ea"/>
                <a:cs typeface="+mn-cs"/>
                <a:sym typeface="Gill Sans MT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it-IT" dirty="0" err="1"/>
              <a:t>Todo</a:t>
            </a:r>
            <a:r>
              <a:rPr lang="it-IT" dirty="0"/>
              <a:t>: (more </a:t>
            </a:r>
            <a:r>
              <a:rPr lang="it-IT" dirty="0" err="1"/>
              <a:t>analysis</a:t>
            </a:r>
            <a:r>
              <a:rPr lang="it-IT" dirty="0"/>
              <a:t>)</a:t>
            </a:r>
          </a:p>
          <a:p>
            <a:pPr lvl="1" hangingPunct="1"/>
            <a:r>
              <a:rPr lang="it-IT" dirty="0"/>
              <a:t>Time </a:t>
            </a:r>
            <a:r>
              <a:rPr lang="it-IT" dirty="0" err="1"/>
              <a:t>spent</a:t>
            </a:r>
            <a:r>
              <a:rPr lang="it-IT" dirty="0"/>
              <a:t> and </a:t>
            </a:r>
            <a:r>
              <a:rPr lang="it-IT" dirty="0" err="1"/>
              <a:t>revision</a:t>
            </a:r>
            <a:r>
              <a:rPr lang="it-IT" dirty="0"/>
              <a:t> over the </a:t>
            </a:r>
            <a:r>
              <a:rPr lang="it-IT" dirty="0" err="1"/>
              <a:t>length</a:t>
            </a:r>
            <a:r>
              <a:rPr lang="it-IT" dirty="0"/>
              <a:t> of the file?</a:t>
            </a:r>
          </a:p>
          <a:p>
            <a:pPr lvl="1" hangingPunct="1"/>
            <a:r>
              <a:rPr lang="it-IT" dirty="0" err="1"/>
              <a:t>Diff</a:t>
            </a:r>
            <a:r>
              <a:rPr lang="it-IT" dirty="0"/>
              <a:t> in </a:t>
            </a:r>
            <a:r>
              <a:rPr lang="it-IT" dirty="0" err="1"/>
              <a:t>distribution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users</a:t>
            </a:r>
            <a:r>
              <a:rPr lang="it-IT" dirty="0"/>
              <a:t>?</a:t>
            </a:r>
          </a:p>
          <a:p>
            <a:pPr lvl="1" hangingPunct="1"/>
            <a:r>
              <a:rPr lang="it-IT" dirty="0"/>
              <a:t>Compare with </a:t>
            </a:r>
            <a:r>
              <a:rPr lang="it-IT" dirty="0" err="1"/>
              <a:t>cocogen</a:t>
            </a:r>
            <a:r>
              <a:rPr lang="it-IT" dirty="0"/>
              <a:t> </a:t>
            </a:r>
            <a:r>
              <a:rPr lang="it-IT" dirty="0" err="1"/>
              <a:t>contour</a:t>
            </a:r>
            <a:endParaRPr lang="it-IT" dirty="0"/>
          </a:p>
          <a:p>
            <a:pPr lvl="1" hangingPunct="1"/>
            <a:r>
              <a:rPr lang="it-IT" dirty="0" err="1"/>
              <a:t>Nice</a:t>
            </a:r>
            <a:r>
              <a:rPr lang="it-IT" dirty="0"/>
              <a:t> </a:t>
            </a:r>
            <a:r>
              <a:rPr lang="it-IT" dirty="0" err="1"/>
              <a:t>graphics</a:t>
            </a:r>
            <a:r>
              <a:rPr lang="it-IT" dirty="0"/>
              <a:t> and case </a:t>
            </a:r>
            <a:r>
              <a:rPr lang="it-IT" dirty="0" err="1"/>
              <a:t>study</a:t>
            </a:r>
            <a:r>
              <a:rPr lang="it-IT" dirty="0"/>
              <a:t> </a:t>
            </a:r>
            <a:r>
              <a:rPr lang="it-IT"/>
              <a:t>for presentation</a:t>
            </a:r>
            <a:endParaRPr lang="it-IT" dirty="0"/>
          </a:p>
          <a:p>
            <a:pPr lvl="1" hangingPunct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301114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 dirty="0" err="1"/>
              <a:t>Timeline</a:t>
            </a:r>
            <a:endParaRPr dirty="0"/>
          </a:p>
        </p:txBody>
      </p:sp>
      <p:sp>
        <p:nvSpPr>
          <p:cNvPr id="20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2231135" y="2638044"/>
            <a:ext cx="7729730" cy="3101984"/>
          </a:xfrm>
          <a:prstGeom prst="rect">
            <a:avLst/>
          </a:prstGeom>
        </p:spPr>
        <p:txBody>
          <a:bodyPr/>
          <a:lstStyle/>
          <a:p>
            <a:r>
              <a:rPr dirty="0"/>
              <a:t>6/24 - 6/28: </a:t>
            </a:r>
            <a:r>
              <a:rPr lang="it-IT" dirty="0" err="1"/>
              <a:t>Finish</a:t>
            </a:r>
            <a:r>
              <a:rPr lang="it-IT" dirty="0"/>
              <a:t> </a:t>
            </a:r>
            <a:r>
              <a:rPr lang="it-IT" dirty="0" err="1"/>
              <a:t>finding</a:t>
            </a:r>
            <a:r>
              <a:rPr lang="it-IT" dirty="0"/>
              <a:t> 3-5 </a:t>
            </a:r>
            <a:r>
              <a:rPr lang="it-IT" dirty="0" err="1"/>
              <a:t>statistically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from the data</a:t>
            </a:r>
            <a:endParaRPr dirty="0"/>
          </a:p>
          <a:p>
            <a:r>
              <a:rPr dirty="0"/>
              <a:t>7/1 - 7/5: </a:t>
            </a:r>
            <a:r>
              <a:rPr lang="it-IT" dirty="0" err="1"/>
              <a:t>Make</a:t>
            </a:r>
            <a:r>
              <a:rPr lang="it-IT" dirty="0"/>
              <a:t> </a:t>
            </a:r>
            <a:r>
              <a:rPr lang="it-IT" dirty="0" err="1"/>
              <a:t>nice</a:t>
            </a:r>
            <a:r>
              <a:rPr lang="it-IT" dirty="0"/>
              <a:t> </a:t>
            </a:r>
            <a:r>
              <a:rPr lang="it-IT" dirty="0" err="1"/>
              <a:t>visualizations</a:t>
            </a:r>
            <a:r>
              <a:rPr lang="it-IT" dirty="0"/>
              <a:t> and </a:t>
            </a:r>
            <a:r>
              <a:rPr lang="it-IT" dirty="0" err="1"/>
              <a:t>polish</a:t>
            </a:r>
            <a:r>
              <a:rPr lang="it-IT" dirty="0"/>
              <a:t> the data for the </a:t>
            </a:r>
            <a:r>
              <a:rPr lang="it-IT" dirty="0" err="1"/>
              <a:t>paper</a:t>
            </a:r>
            <a:endParaRPr dirty="0"/>
          </a:p>
          <a:p>
            <a:r>
              <a:rPr dirty="0"/>
              <a:t>7/8 - 7/12: </a:t>
            </a:r>
            <a:r>
              <a:rPr lang="it-IT" dirty="0" err="1"/>
              <a:t>Flesh</a:t>
            </a:r>
            <a:r>
              <a:rPr lang="it-IT" dirty="0"/>
              <a:t> out intro and </a:t>
            </a:r>
            <a:r>
              <a:rPr lang="it-IT" dirty="0" err="1"/>
              <a:t>conclusions</a:t>
            </a:r>
            <a:r>
              <a:rPr lang="it-IT" dirty="0"/>
              <a:t> and </a:t>
            </a:r>
            <a:r>
              <a:rPr lang="it-IT" dirty="0" err="1"/>
              <a:t>write</a:t>
            </a:r>
            <a:r>
              <a:rPr lang="it-IT" dirty="0"/>
              <a:t> </a:t>
            </a:r>
            <a:r>
              <a:rPr lang="it-IT" dirty="0" err="1"/>
              <a:t>paper</a:t>
            </a:r>
            <a:endParaRPr dirty="0"/>
          </a:p>
          <a:p>
            <a:r>
              <a:rPr dirty="0"/>
              <a:t>7/15 - 7/18: </a:t>
            </a:r>
            <a:r>
              <a:rPr lang="it-IT" dirty="0"/>
              <a:t>C</a:t>
            </a:r>
            <a:r>
              <a:rPr dirty="0" err="1"/>
              <a:t>omplete</a:t>
            </a:r>
            <a:r>
              <a:rPr dirty="0"/>
              <a:t> posters and </a:t>
            </a:r>
            <a:r>
              <a:rPr lang="it-IT" dirty="0" err="1"/>
              <a:t>presentation</a:t>
            </a:r>
            <a:r>
              <a:rPr dirty="0"/>
              <a:t> for Symposium</a:t>
            </a:r>
          </a:p>
          <a:p>
            <a:r>
              <a:rPr dirty="0"/>
              <a:t>7/19: Symposium!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Overview of the Research</a:t>
            </a:r>
          </a:p>
        </p:txBody>
      </p:sp>
      <p:sp>
        <p:nvSpPr>
          <p:cNvPr id="10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2231135" y="2638044"/>
            <a:ext cx="7729730" cy="3101984"/>
          </a:xfrm>
          <a:prstGeom prst="rect">
            <a:avLst/>
          </a:prstGeom>
        </p:spPr>
        <p:txBody>
          <a:bodyPr/>
          <a:lstStyle/>
          <a:p>
            <a:r>
              <a:t>Keystroke Logging data of Students</a:t>
            </a:r>
          </a:p>
          <a:p>
            <a:r>
              <a:t>Using this keystroke logging data, find the correlation between the keystroke patterns and the cognitive process underlying</a:t>
            </a:r>
          </a:p>
          <a:p>
            <a:r>
              <a:t>We will quantify the cognitive effort by the complexity of the sentence using CoCoGen</a:t>
            </a:r>
          </a:p>
        </p:txBody>
      </p:sp>
      <p:sp>
        <p:nvSpPr>
          <p:cNvPr id="105" name="Pencil"/>
          <p:cNvSpPr/>
          <p:nvPr/>
        </p:nvSpPr>
        <p:spPr>
          <a:xfrm>
            <a:off x="5915848" y="4540923"/>
            <a:ext cx="139134" cy="1457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0" y="0"/>
                </a:moveTo>
                <a:cubicBezTo>
                  <a:pt x="2381" y="0"/>
                  <a:pt x="0" y="227"/>
                  <a:pt x="0" y="508"/>
                </a:cubicBezTo>
                <a:lnTo>
                  <a:pt x="0" y="1391"/>
                </a:lnTo>
                <a:lnTo>
                  <a:pt x="21600" y="1391"/>
                </a:lnTo>
                <a:lnTo>
                  <a:pt x="21600" y="508"/>
                </a:lnTo>
                <a:cubicBezTo>
                  <a:pt x="21600" y="227"/>
                  <a:pt x="19201" y="0"/>
                  <a:pt x="16262" y="0"/>
                </a:cubicBezTo>
                <a:lnTo>
                  <a:pt x="5320" y="0"/>
                </a:lnTo>
                <a:close/>
                <a:moveTo>
                  <a:pt x="0" y="1715"/>
                </a:moveTo>
                <a:lnTo>
                  <a:pt x="0" y="4104"/>
                </a:lnTo>
                <a:lnTo>
                  <a:pt x="21600" y="4104"/>
                </a:lnTo>
                <a:lnTo>
                  <a:pt x="21600" y="1715"/>
                </a:lnTo>
                <a:lnTo>
                  <a:pt x="0" y="1715"/>
                </a:lnTo>
                <a:close/>
                <a:moveTo>
                  <a:pt x="0" y="4428"/>
                </a:moveTo>
                <a:lnTo>
                  <a:pt x="0" y="16996"/>
                </a:lnTo>
                <a:cubicBezTo>
                  <a:pt x="715" y="16978"/>
                  <a:pt x="1487" y="16968"/>
                  <a:pt x="2298" y="16968"/>
                </a:cubicBezTo>
                <a:cubicBezTo>
                  <a:pt x="3854" y="16968"/>
                  <a:pt x="5364" y="17008"/>
                  <a:pt x="6558" y="17079"/>
                </a:cubicBezTo>
                <a:cubicBezTo>
                  <a:pt x="7751" y="17008"/>
                  <a:pt x="9243" y="16968"/>
                  <a:pt x="10800" y="16968"/>
                </a:cubicBezTo>
                <a:cubicBezTo>
                  <a:pt x="12357" y="16968"/>
                  <a:pt x="13849" y="17008"/>
                  <a:pt x="15042" y="17079"/>
                </a:cubicBezTo>
                <a:cubicBezTo>
                  <a:pt x="16235" y="17008"/>
                  <a:pt x="17746" y="16968"/>
                  <a:pt x="19302" y="16968"/>
                </a:cubicBezTo>
                <a:cubicBezTo>
                  <a:pt x="20113" y="16968"/>
                  <a:pt x="20884" y="16978"/>
                  <a:pt x="21600" y="16996"/>
                </a:cubicBezTo>
                <a:lnTo>
                  <a:pt x="21600" y="4428"/>
                </a:lnTo>
                <a:lnTo>
                  <a:pt x="0" y="4428"/>
                </a:lnTo>
                <a:close/>
                <a:moveTo>
                  <a:pt x="2298" y="17292"/>
                </a:moveTo>
                <a:cubicBezTo>
                  <a:pt x="1561" y="17292"/>
                  <a:pt x="907" y="17305"/>
                  <a:pt x="371" y="17327"/>
                </a:cubicBezTo>
                <a:lnTo>
                  <a:pt x="5409" y="19388"/>
                </a:lnTo>
                <a:lnTo>
                  <a:pt x="6116" y="19678"/>
                </a:lnTo>
                <a:lnTo>
                  <a:pt x="15484" y="19678"/>
                </a:lnTo>
                <a:lnTo>
                  <a:pt x="16191" y="19388"/>
                </a:lnTo>
                <a:lnTo>
                  <a:pt x="21229" y="17327"/>
                </a:lnTo>
                <a:cubicBezTo>
                  <a:pt x="20693" y="17305"/>
                  <a:pt x="20038" y="17292"/>
                  <a:pt x="19302" y="17292"/>
                </a:cubicBezTo>
                <a:cubicBezTo>
                  <a:pt x="18082" y="17292"/>
                  <a:pt x="16931" y="17331"/>
                  <a:pt x="16297" y="17396"/>
                </a:cubicBezTo>
                <a:lnTo>
                  <a:pt x="15042" y="17525"/>
                </a:lnTo>
                <a:lnTo>
                  <a:pt x="13805" y="17396"/>
                </a:lnTo>
                <a:cubicBezTo>
                  <a:pt x="13170" y="17331"/>
                  <a:pt x="12020" y="17292"/>
                  <a:pt x="10800" y="17292"/>
                </a:cubicBezTo>
                <a:cubicBezTo>
                  <a:pt x="9580" y="17292"/>
                  <a:pt x="8429" y="17331"/>
                  <a:pt x="7795" y="17396"/>
                </a:cubicBezTo>
                <a:lnTo>
                  <a:pt x="6558" y="17525"/>
                </a:lnTo>
                <a:lnTo>
                  <a:pt x="5303" y="17396"/>
                </a:lnTo>
                <a:cubicBezTo>
                  <a:pt x="4668" y="17331"/>
                  <a:pt x="3517" y="17292"/>
                  <a:pt x="2298" y="17292"/>
                </a:cubicBezTo>
                <a:close/>
                <a:moveTo>
                  <a:pt x="6894" y="20002"/>
                </a:moveTo>
                <a:lnTo>
                  <a:pt x="10800" y="21600"/>
                </a:lnTo>
                <a:lnTo>
                  <a:pt x="14706" y="20002"/>
                </a:lnTo>
                <a:lnTo>
                  <a:pt x="6894" y="20002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fun stuff we found</a:t>
            </a:r>
          </a:p>
        </p:txBody>
      </p:sp>
      <p:pic>
        <p:nvPicPr>
          <p:cNvPr id="205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rcRect t="41445" b="32944"/>
          <a:stretch>
            <a:fillRect/>
          </a:stretch>
        </p:blipFill>
        <p:spPr>
          <a:xfrm>
            <a:off x="1257300" y="2389289"/>
            <a:ext cx="9420225" cy="180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t="26743"/>
          <a:stretch>
            <a:fillRect/>
          </a:stretch>
        </p:blipFill>
        <p:spPr>
          <a:xfrm>
            <a:off x="162618" y="4434633"/>
            <a:ext cx="11866764" cy="1465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05255">
              <a:defRPr sz="2772" spc="198"/>
            </a:lvl1pPr>
          </a:lstStyle>
          <a:p>
            <a:r>
              <a:t>Questions we would like to answer</a:t>
            </a:r>
          </a:p>
        </p:txBody>
      </p:sp>
      <p:grpSp>
        <p:nvGrpSpPr>
          <p:cNvPr id="110" name="Rectangular Callout 3"/>
          <p:cNvGrpSpPr/>
          <p:nvPr/>
        </p:nvGrpSpPr>
        <p:grpSpPr>
          <a:xfrm>
            <a:off x="545120" y="2589701"/>
            <a:ext cx="2902636" cy="2585551"/>
            <a:chOff x="0" y="0"/>
            <a:chExt cx="2902634" cy="2585550"/>
          </a:xfrm>
        </p:grpSpPr>
        <p:sp>
          <p:nvSpPr>
            <p:cNvPr id="108" name="Shape"/>
            <p:cNvSpPr/>
            <p:nvPr/>
          </p:nvSpPr>
          <p:spPr>
            <a:xfrm>
              <a:off x="0" y="0"/>
              <a:ext cx="2902635" cy="2585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9391"/>
                  </a:lnTo>
                  <a:lnTo>
                    <a:pt x="9000" y="19391"/>
                  </a:lnTo>
                  <a:lnTo>
                    <a:pt x="2662" y="21600"/>
                  </a:lnTo>
                  <a:lnTo>
                    <a:pt x="3600" y="19391"/>
                  </a:lnTo>
                  <a:lnTo>
                    <a:pt x="0" y="19391"/>
                  </a:lnTo>
                  <a:lnTo>
                    <a:pt x="0" y="11312"/>
                  </a:lnTo>
                  <a:close/>
                </a:path>
              </a:pathLst>
            </a:custGeom>
            <a:solidFill>
              <a:schemeClr val="accent5"/>
            </a:solidFill>
            <a:ln w="317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" name="Will people pause longer while typing when writing a more complex sentence?"/>
            <p:cNvSpPr txBox="1"/>
            <p:nvPr/>
          </p:nvSpPr>
          <p:spPr>
            <a:xfrm>
              <a:off x="0" y="695764"/>
              <a:ext cx="2902635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Will people pause longer while typing when writing a more complex sentence?</a:t>
              </a:r>
            </a:p>
          </p:txBody>
        </p:sp>
      </p:grpSp>
      <p:grpSp>
        <p:nvGrpSpPr>
          <p:cNvPr id="113" name="Rounded Rectangular Callout 4"/>
          <p:cNvGrpSpPr/>
          <p:nvPr/>
        </p:nvGrpSpPr>
        <p:grpSpPr>
          <a:xfrm>
            <a:off x="7844693" y="2589701"/>
            <a:ext cx="3331309" cy="2583184"/>
            <a:chOff x="0" y="0"/>
            <a:chExt cx="3331307" cy="2583183"/>
          </a:xfrm>
        </p:grpSpPr>
        <p:sp>
          <p:nvSpPr>
            <p:cNvPr id="111" name="Shape"/>
            <p:cNvSpPr/>
            <p:nvPr/>
          </p:nvSpPr>
          <p:spPr>
            <a:xfrm>
              <a:off x="0" y="0"/>
              <a:ext cx="3331308" cy="2583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235"/>
                  </a:moveTo>
                  <a:cubicBezTo>
                    <a:pt x="0" y="1448"/>
                    <a:pt x="1123" y="0"/>
                    <a:pt x="2508" y="0"/>
                  </a:cubicBezTo>
                  <a:lnTo>
                    <a:pt x="12600" y="0"/>
                  </a:lnTo>
                  <a:lnTo>
                    <a:pt x="19092" y="0"/>
                  </a:lnTo>
                  <a:cubicBezTo>
                    <a:pt x="20477" y="0"/>
                    <a:pt x="21600" y="1448"/>
                    <a:pt x="21600" y="3235"/>
                  </a:cubicBezTo>
                  <a:lnTo>
                    <a:pt x="21600" y="16174"/>
                  </a:lnTo>
                  <a:cubicBezTo>
                    <a:pt x="21600" y="17961"/>
                    <a:pt x="20477" y="19409"/>
                    <a:pt x="19092" y="19409"/>
                  </a:cubicBezTo>
                  <a:lnTo>
                    <a:pt x="18000" y="19409"/>
                  </a:lnTo>
                  <a:lnTo>
                    <a:pt x="19483" y="21600"/>
                  </a:lnTo>
                  <a:lnTo>
                    <a:pt x="12600" y="19409"/>
                  </a:lnTo>
                  <a:lnTo>
                    <a:pt x="2508" y="19409"/>
                  </a:lnTo>
                  <a:cubicBezTo>
                    <a:pt x="1123" y="19409"/>
                    <a:pt x="0" y="17961"/>
                    <a:pt x="0" y="16174"/>
                  </a:cubicBezTo>
                  <a:lnTo>
                    <a:pt x="0" y="16174"/>
                  </a:lnTo>
                  <a:lnTo>
                    <a:pt x="0" y="11322"/>
                  </a:lnTo>
                  <a:close/>
                </a:path>
              </a:pathLst>
            </a:custGeom>
            <a:solidFill>
              <a:schemeClr val="accent5"/>
            </a:solidFill>
            <a:ln w="317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2" name="Does burst length indicate fluency in second language?"/>
            <p:cNvSpPr txBox="1"/>
            <p:nvPr/>
          </p:nvSpPr>
          <p:spPr>
            <a:xfrm>
              <a:off x="113309" y="835464"/>
              <a:ext cx="3104689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Does burst length indicate fluency in second language?</a:t>
              </a:r>
            </a:p>
          </p:txBody>
        </p:sp>
      </p:grpSp>
      <p:grpSp>
        <p:nvGrpSpPr>
          <p:cNvPr id="116" name="Oval Callout 5"/>
          <p:cNvGrpSpPr/>
          <p:nvPr/>
        </p:nvGrpSpPr>
        <p:grpSpPr>
          <a:xfrm>
            <a:off x="3733017" y="4178300"/>
            <a:ext cx="3826414" cy="2219155"/>
            <a:chOff x="0" y="0"/>
            <a:chExt cx="3826412" cy="2219154"/>
          </a:xfrm>
        </p:grpSpPr>
        <p:sp>
          <p:nvSpPr>
            <p:cNvPr id="114" name="Quote Bubble"/>
            <p:cNvSpPr/>
            <p:nvPr/>
          </p:nvSpPr>
          <p:spPr>
            <a:xfrm>
              <a:off x="0" y="0"/>
              <a:ext cx="3826413" cy="2219155"/>
            </a:xfrm>
            <a:prstGeom prst="wedgeEllipseCallout">
              <a:avLst>
                <a:gd name="adj1" fmla="val 33967"/>
                <a:gd name="adj2" fmla="val 51264"/>
              </a:avLst>
            </a:prstGeom>
            <a:solidFill>
              <a:schemeClr val="accent5"/>
            </a:solidFill>
            <a:ln w="317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" name="If more time is spent on revising the text, is the quality of the text better?"/>
            <p:cNvSpPr txBox="1"/>
            <p:nvPr/>
          </p:nvSpPr>
          <p:spPr>
            <a:xfrm>
              <a:off x="560364" y="644757"/>
              <a:ext cx="2705685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If more time is spent on revising the text, is the quality of the text better?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Retrieving Data - Etherpad</a:t>
            </a:r>
          </a:p>
        </p:txBody>
      </p:sp>
      <p:pic>
        <p:nvPicPr>
          <p:cNvPr id="119" name="Content Placeholder 4" descr="Content Placeholder 4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1297" y="2460360"/>
            <a:ext cx="8864550" cy="40293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Pre-processing</a:t>
            </a:r>
          </a:p>
        </p:txBody>
      </p:sp>
      <p:sp>
        <p:nvSpPr>
          <p:cNvPr id="12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2231135" y="2638044"/>
            <a:ext cx="7729730" cy="3101984"/>
          </a:xfrm>
          <a:prstGeom prst="rect">
            <a:avLst/>
          </a:prstGeom>
        </p:spPr>
        <p:txBody>
          <a:bodyPr/>
          <a:lstStyle/>
          <a:p>
            <a:r>
              <a:t>Changeset to easily comprehensible Pandas DataFrame</a:t>
            </a:r>
          </a:p>
        </p:txBody>
      </p:sp>
      <p:pic>
        <p:nvPicPr>
          <p:cNvPr id="12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7950" y="3098545"/>
            <a:ext cx="4356100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r="24821"/>
          <a:stretch>
            <a:fillRect/>
          </a:stretch>
        </p:blipFill>
        <p:spPr>
          <a:xfrm>
            <a:off x="2405056" y="4035552"/>
            <a:ext cx="7179734" cy="22733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Down Arrow 4"/>
          <p:cNvSpPr/>
          <p:nvPr/>
        </p:nvSpPr>
        <p:spPr>
          <a:xfrm>
            <a:off x="5816600" y="3635724"/>
            <a:ext cx="558800" cy="553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B4761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Pre-processing</a:t>
            </a:r>
          </a:p>
        </p:txBody>
      </p:sp>
      <p:sp>
        <p:nvSpPr>
          <p:cNvPr id="12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2231135" y="2638044"/>
            <a:ext cx="7729730" cy="3101984"/>
          </a:xfrm>
          <a:prstGeom prst="rect">
            <a:avLst/>
          </a:prstGeom>
        </p:spPr>
        <p:txBody>
          <a:bodyPr/>
          <a:lstStyle/>
          <a:p>
            <a:r>
              <a:rPr dirty="0"/>
              <a:t>Data Clean-up</a:t>
            </a:r>
          </a:p>
          <a:p>
            <a:pPr marL="457200" lvl="1" indent="-228600">
              <a:defRPr sz="1600"/>
            </a:pPr>
            <a:r>
              <a:rPr dirty="0"/>
              <a:t>Copy-pasted Sentences excluding sentences that were moved (cut, pasted) inside the text</a:t>
            </a:r>
          </a:p>
          <a:p>
            <a:pPr marL="457200" lvl="1" indent="-228600">
              <a:defRPr sz="1600"/>
            </a:pPr>
            <a:r>
              <a:rPr dirty="0"/>
              <a:t>Sentence with 0</a:t>
            </a:r>
            <a:r>
              <a:rPr lang="it-IT" dirty="0"/>
              <a:t>-5</a:t>
            </a:r>
            <a:r>
              <a:rPr dirty="0"/>
              <a:t> length</a:t>
            </a:r>
          </a:p>
          <a:p>
            <a:pPr marL="457200" lvl="1" indent="-228600">
              <a:defRPr sz="1600"/>
            </a:pPr>
            <a:r>
              <a:rPr lang="it-IT" dirty="0" err="1"/>
              <a:t>Abnormally</a:t>
            </a:r>
            <a:r>
              <a:rPr lang="it-IT" dirty="0"/>
              <a:t> long </a:t>
            </a:r>
            <a:r>
              <a:rPr lang="it-IT" dirty="0" err="1"/>
              <a:t>sentences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of </a:t>
            </a:r>
            <a:r>
              <a:rPr lang="it-IT" dirty="0" err="1"/>
              <a:t>stanford-corenlp</a:t>
            </a:r>
            <a:r>
              <a:rPr lang="it-IT" dirty="0"/>
              <a:t> </a:t>
            </a:r>
            <a:r>
              <a:rPr lang="it-IT" dirty="0" err="1"/>
              <a:t>parsing</a:t>
            </a:r>
            <a:r>
              <a:rPr lang="it-IT" dirty="0"/>
              <a:t> </a:t>
            </a:r>
            <a:r>
              <a:rPr lang="it-IT" dirty="0" err="1"/>
              <a:t>issues</a:t>
            </a:r>
            <a:endParaRPr lang="it-IT" dirty="0"/>
          </a:p>
          <a:p>
            <a:pPr marL="457200" lvl="1" indent="-228600">
              <a:defRPr sz="1600"/>
            </a:pP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(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points</a:t>
            </a:r>
            <a:r>
              <a:rPr lang="it-IT" dirty="0"/>
              <a:t>, </a:t>
            </a:r>
            <a:r>
              <a:rPr lang="it-IT" dirty="0" err="1"/>
              <a:t>lists</a:t>
            </a:r>
            <a:r>
              <a:rPr lang="it-IT" dirty="0"/>
              <a:t> etc.)</a:t>
            </a:r>
          </a:p>
          <a:p>
            <a:pPr marL="457200" lvl="1" indent="-228600">
              <a:defRPr sz="1600"/>
            </a:pP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 dirty="0"/>
              <a:t>FORMAT</a:t>
            </a:r>
            <a:endParaRPr dirty="0"/>
          </a:p>
        </p:txBody>
      </p:sp>
      <p:sp>
        <p:nvSpPr>
          <p:cNvPr id="12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2231135" y="2638044"/>
            <a:ext cx="7729730" cy="3101984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Put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.</a:t>
            </a:r>
            <a:r>
              <a:rPr lang="it-IT" dirty="0" err="1"/>
              <a:t>csv</a:t>
            </a:r>
            <a:r>
              <a:rPr lang="it-IT" dirty="0"/>
              <a:t> format</a:t>
            </a:r>
            <a:endParaRPr dirty="0"/>
          </a:p>
          <a:p>
            <a:pPr marL="457200" lvl="1" indent="-228600">
              <a:defRPr sz="1600"/>
            </a:pPr>
            <a:r>
              <a:rPr lang="it-IT" dirty="0" err="1"/>
              <a:t>Readable</a:t>
            </a:r>
            <a:r>
              <a:rPr lang="it-IT" dirty="0"/>
              <a:t> in </a:t>
            </a:r>
            <a:r>
              <a:rPr lang="it-IT" dirty="0" err="1"/>
              <a:t>one</a:t>
            </a:r>
            <a:r>
              <a:rPr lang="it-IT" dirty="0"/>
              <a:t> line by </a:t>
            </a:r>
            <a:r>
              <a:rPr lang="it-IT" dirty="0" err="1"/>
              <a:t>Pandas</a:t>
            </a:r>
            <a:r>
              <a:rPr lang="it-IT" dirty="0"/>
              <a:t> and </a:t>
            </a:r>
            <a:r>
              <a:rPr lang="it-IT" dirty="0" err="1"/>
              <a:t>all</a:t>
            </a:r>
            <a:r>
              <a:rPr lang="it-IT" dirty="0"/>
              <a:t> major data processing </a:t>
            </a:r>
            <a:r>
              <a:rPr lang="it-IT" dirty="0" err="1"/>
              <a:t>libraries</a:t>
            </a:r>
            <a:endParaRPr lang="it-IT" dirty="0"/>
          </a:p>
          <a:p>
            <a:pPr marL="457200" lvl="1" indent="-228600">
              <a:defRPr sz="1600"/>
            </a:pPr>
            <a:r>
              <a:rPr lang="it-IT" dirty="0" err="1"/>
              <a:t>Everybody</a:t>
            </a:r>
            <a:r>
              <a:rPr lang="it-IT" dirty="0"/>
              <a:t> can </a:t>
            </a:r>
            <a:r>
              <a:rPr lang="it-IT" dirty="0" err="1"/>
              <a:t>now</a:t>
            </a:r>
            <a:r>
              <a:rPr lang="it-IT" dirty="0"/>
              <a:t> use </a:t>
            </a:r>
            <a:r>
              <a:rPr lang="it-IT" dirty="0" err="1"/>
              <a:t>this</a:t>
            </a:r>
            <a:r>
              <a:rPr lang="it-IT" dirty="0"/>
              <a:t> data with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little</a:t>
            </a:r>
            <a:r>
              <a:rPr lang="it-IT" dirty="0"/>
              <a:t> </a:t>
            </a:r>
            <a:r>
              <a:rPr lang="it-IT" dirty="0" err="1"/>
              <a:t>effort</a:t>
            </a:r>
            <a:endParaRPr lang="it-IT" dirty="0"/>
          </a:p>
          <a:p>
            <a:pPr marL="457200" lvl="1" indent="-228600">
              <a:defRPr sz="1600"/>
            </a:pPr>
            <a:r>
              <a:rPr lang="it-IT" dirty="0" err="1"/>
              <a:t>Our</a:t>
            </a:r>
            <a:r>
              <a:rPr lang="it-IT" dirty="0"/>
              <a:t> code base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helps</a:t>
            </a:r>
            <a:r>
              <a:rPr lang="it-IT" dirty="0"/>
              <a:t> with </a:t>
            </a:r>
            <a:r>
              <a:rPr lang="it-IT" dirty="0" err="1"/>
              <a:t>functions</a:t>
            </a:r>
            <a:r>
              <a:rPr lang="it-IT" dirty="0"/>
              <a:t> for </a:t>
            </a:r>
            <a:r>
              <a:rPr lang="it-IT" dirty="0" err="1"/>
              <a:t>reading</a:t>
            </a:r>
            <a:r>
              <a:rPr lang="it-IT" dirty="0"/>
              <a:t> and </a:t>
            </a:r>
            <a:r>
              <a:rPr lang="it-IT" dirty="0" err="1"/>
              <a:t>basic</a:t>
            </a:r>
            <a:r>
              <a:rPr lang="it-IT" dirty="0"/>
              <a:t> processing</a:t>
            </a:r>
          </a:p>
          <a:p>
            <a:pPr marL="457200" lvl="1" indent="-228600">
              <a:defRPr sz="1600"/>
            </a:pPr>
            <a:r>
              <a:rPr lang="it-IT" dirty="0"/>
              <a:t>1GB in </a:t>
            </a:r>
            <a:r>
              <a:rPr lang="it-IT" dirty="0" err="1"/>
              <a:t>size</a:t>
            </a:r>
            <a:endParaRPr lang="it-IT" dirty="0"/>
          </a:p>
          <a:p>
            <a:pPr marL="457200" lvl="1" indent="-228600">
              <a:defRPr sz="16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07097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Statistics of Data</a:t>
            </a:r>
          </a:p>
        </p:txBody>
      </p:sp>
      <p:graphicFrame>
        <p:nvGraphicFramePr>
          <p:cNvPr id="131" name="Content Placeholder 6"/>
          <p:cNvGraphicFramePr/>
          <p:nvPr>
            <p:extLst>
              <p:ext uri="{D42A27DB-BD31-4B8C-83A1-F6EECF244321}">
                <p14:modId xmlns:p14="http://schemas.microsoft.com/office/powerpoint/2010/main" val="1200663106"/>
              </p:ext>
            </p:extLst>
          </p:nvPr>
        </p:nvGraphicFramePr>
        <p:xfrm>
          <a:off x="1163877" y="2902862"/>
          <a:ext cx="3408123" cy="259588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174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3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Data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Number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Writers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660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Files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7,012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Sentences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/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Word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dirty="0"/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dirty="0"/>
                        <a:t>Keystrokes</a:t>
                      </a:r>
                      <a:endParaRPr lang="it-IT"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dirty="0"/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it-IT" dirty="0" err="1"/>
                        <a:t>Size</a:t>
                      </a:r>
                      <a:endParaRPr lang="it-IT"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it-IT" dirty="0"/>
                        <a:t>~3 GB</a:t>
                      </a:r>
                      <a:endParaRPr dirty="0"/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4259359130"/>
                  </a:ext>
                </a:extLst>
              </a:tr>
            </a:tbl>
          </a:graphicData>
        </a:graphic>
      </p:graphicFrame>
      <p:sp>
        <p:nvSpPr>
          <p:cNvPr id="132" name="TextBox 7"/>
          <p:cNvSpPr txBox="1"/>
          <p:nvPr/>
        </p:nvSpPr>
        <p:spPr>
          <a:xfrm>
            <a:off x="1671940" y="2333113"/>
            <a:ext cx="242865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Before Data Clean-up</a:t>
            </a:r>
          </a:p>
        </p:txBody>
      </p:sp>
      <p:sp>
        <p:nvSpPr>
          <p:cNvPr id="133" name="Right Arrow 8"/>
          <p:cNvSpPr/>
          <p:nvPr/>
        </p:nvSpPr>
        <p:spPr>
          <a:xfrm>
            <a:off x="5160722" y="3429000"/>
            <a:ext cx="1678490" cy="8924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B4761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134" name="Content Placeholder 6"/>
          <p:cNvGraphicFramePr/>
          <p:nvPr>
            <p:extLst>
              <p:ext uri="{D42A27DB-BD31-4B8C-83A1-F6EECF244321}">
                <p14:modId xmlns:p14="http://schemas.microsoft.com/office/powerpoint/2010/main" val="3348200540"/>
              </p:ext>
            </p:extLst>
          </p:nvPr>
        </p:nvGraphicFramePr>
        <p:xfrm>
          <a:off x="7427934" y="2902862"/>
          <a:ext cx="3573001" cy="259588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279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Data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Number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Writers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513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dirty="0"/>
                        <a:t>Files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3,466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Sentences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95,354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dirty="0"/>
                        <a:t>Word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1,831,361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dirty="0"/>
                        <a:t>Keystrokes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dirty="0"/>
                        <a:t>14,966,923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it-IT" dirty="0" err="1"/>
                        <a:t>Size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it-IT" dirty="0"/>
                        <a:t>~1 GB</a:t>
                      </a:r>
                      <a:endParaRPr dirty="0"/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461433781"/>
                  </a:ext>
                </a:extLst>
              </a:tr>
            </a:tbl>
          </a:graphicData>
        </a:graphic>
      </p:graphicFrame>
      <p:sp>
        <p:nvSpPr>
          <p:cNvPr id="135" name="TextBox 10"/>
          <p:cNvSpPr txBox="1"/>
          <p:nvPr/>
        </p:nvSpPr>
        <p:spPr>
          <a:xfrm>
            <a:off x="8048731" y="2333113"/>
            <a:ext cx="22380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After Data Clean-up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2F2F2"/>
      </a:lt1>
      <a:dk2>
        <a:srgbClr val="A7A7A7"/>
      </a:dk2>
      <a:lt2>
        <a:srgbClr val="535353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00FF"/>
      </a:hlink>
      <a:folHlink>
        <a:srgbClr val="FF00FF"/>
      </a:folHlink>
    </a:clrScheme>
    <a:fontScheme name="Parcel">
      <a:majorFont>
        <a:latin typeface="Helvetica"/>
        <a:ea typeface="Helvetica"/>
        <a:cs typeface="Helvetica"/>
      </a:majorFont>
      <a:minorFont>
        <a:latin typeface="Gill Sans MT"/>
        <a:ea typeface="Gill Sans MT"/>
        <a:cs typeface="Gill Sans MT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00FF"/>
      </a:hlink>
      <a:folHlink>
        <a:srgbClr val="FF00FF"/>
      </a:folHlink>
    </a:clrScheme>
    <a:fontScheme name="Parcel">
      <a:majorFont>
        <a:latin typeface="Helvetica"/>
        <a:ea typeface="Helvetica"/>
        <a:cs typeface="Helvetica"/>
      </a:majorFont>
      <a:minorFont>
        <a:latin typeface="Gill Sans MT"/>
        <a:ea typeface="Gill Sans MT"/>
        <a:cs typeface="Gill Sans MT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608</Words>
  <Application>Microsoft Macintosh PowerPoint</Application>
  <PresentationFormat>Widescreen</PresentationFormat>
  <Paragraphs>114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Gill Sans MT</vt:lpstr>
      <vt:lpstr>Parcel</vt:lpstr>
      <vt:lpstr>Keystroke Logging in Second Language Writing Research Third Presentation</vt:lpstr>
      <vt:lpstr>Background</vt:lpstr>
      <vt:lpstr>Overview of the Research</vt:lpstr>
      <vt:lpstr>Questions we would like to answer</vt:lpstr>
      <vt:lpstr>Retrieving Data - Etherpad</vt:lpstr>
      <vt:lpstr>Pre-processing</vt:lpstr>
      <vt:lpstr>Pre-processing</vt:lpstr>
      <vt:lpstr>FORMAT</vt:lpstr>
      <vt:lpstr>Statistics of Data</vt:lpstr>
      <vt:lpstr>What each of us found so far</vt:lpstr>
      <vt:lpstr>Joo</vt:lpstr>
      <vt:lpstr>Words</vt:lpstr>
      <vt:lpstr>Visualization of burst</vt:lpstr>
      <vt:lpstr>Categorization of Keystrokes</vt:lpstr>
      <vt:lpstr>Logan</vt:lpstr>
      <vt:lpstr>Visualizations</vt:lpstr>
      <vt:lpstr>Visualizations</vt:lpstr>
      <vt:lpstr>PowerPoint Presentation</vt:lpstr>
      <vt:lpstr>PowerPoint Presentation</vt:lpstr>
      <vt:lpstr>Word_t vs. Separator_t</vt:lpstr>
      <vt:lpstr>Syntactic / Lexical Complexity</vt:lpstr>
      <vt:lpstr>Syntactic / Lexical Complexity</vt:lpstr>
      <vt:lpstr>FABIO</vt:lpstr>
      <vt:lpstr>I’M lazy so look at my jupyter notebook :)</vt:lpstr>
      <vt:lpstr>PLANS</vt:lpstr>
      <vt:lpstr>WORD and n-gram</vt:lpstr>
      <vt:lpstr>Sentence</vt:lpstr>
      <vt:lpstr>FILE</vt:lpstr>
      <vt:lpstr>Timeline</vt:lpstr>
      <vt:lpstr>Some fun stuff we found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Keystroke Logging in Second Language Writing Research Third Presentation</dc:title>
  <cp:lastModifiedBy>Microsoft Office User</cp:lastModifiedBy>
  <cp:revision>5</cp:revision>
  <dcterms:modified xsi:type="dcterms:W3CDTF">2019-06-24T12:37:36Z</dcterms:modified>
</cp:coreProperties>
</file>